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928065147282"/>
                      <c:h val="0.125201181692442"/>
                    </c:manualLayout>
                  </c15:layout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156862950309"/>
                      <c:h val="0.139890409110405"/>
                    </c:manualLayout>
                  </c15:layout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188223609401"/>
                      <c:h val="0.13744220454074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Sheet1!$A$1:$A$3</c:f>
              <c:strCache>
                <c:ptCount val="3"/>
                <c:pt idx="0">
                  <c:v>Decision Tree</c:v>
                </c:pt>
                <c:pt idx="1">
                  <c:v>Neural Network</c:v>
                </c:pt>
                <c:pt idx="2">
                  <c:v>Support Vector Machine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0.7704</c:v>
                </c:pt>
                <c:pt idx="1">
                  <c:v>0.7987</c:v>
                </c:pt>
                <c:pt idx="2">
                  <c:v>0.8101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47740656"/>
        <c:axId val="-1947726320"/>
      </c:barChart>
      <c:catAx>
        <c:axId val="-194774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47726320"/>
        <c:crosses val="autoZero"/>
        <c:auto val="1"/>
        <c:lblAlgn val="ctr"/>
        <c:lblOffset val="100"/>
        <c:noMultiLvlLbl val="0"/>
      </c:catAx>
      <c:valAx>
        <c:axId val="-1947726320"/>
        <c:scaling>
          <c:orientation val="minMax"/>
          <c:max val="1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47740656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AEFAA-C3B6-8944-8B07-C0C11632F539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11F7-B916-E844-A1D6-0EAC437E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1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F0E59-2A07-5C4A-A0DD-E9D81FA8592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C463E-022C-284C-8F49-03C25942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1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4378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88" y="79396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1357163"/>
            <a:ext cx="10554574" cy="45587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7/13/17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and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1357162"/>
            <a:ext cx="10554574" cy="550083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whole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dataset</a:t>
            </a:r>
            <a:r>
              <a:rPr lang="zh-TW" altLang="en-US" dirty="0" smtClean="0"/>
              <a:t> </a:t>
            </a:r>
            <a:r>
              <a:rPr lang="en-US" altLang="zh-TW" dirty="0" smtClean="0"/>
              <a:t>is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consist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400,000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products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collected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Amazon.</a:t>
            </a:r>
            <a:r>
              <a:rPr lang="zh-TW" altLang="en-US" dirty="0" smtClean="0"/>
              <a:t> </a:t>
            </a:r>
            <a:r>
              <a:rPr lang="en-US" altLang="zh-TW" dirty="0"/>
              <a:t>I</a:t>
            </a:r>
            <a:r>
              <a:rPr lang="en-US" altLang="zh-TW" dirty="0" smtClean="0"/>
              <a:t>n</a:t>
            </a:r>
            <a:r>
              <a:rPr lang="zh-TW" altLang="en-US" dirty="0" smtClean="0"/>
              <a:t> </a:t>
            </a:r>
            <a:r>
              <a:rPr lang="en-US" altLang="zh-TW" dirty="0" smtClean="0"/>
              <a:t>our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program,</a:t>
            </a:r>
            <a:r>
              <a:rPr lang="zh-TW" altLang="en-US" dirty="0" smtClean="0"/>
              <a:t> </a:t>
            </a:r>
            <a:r>
              <a:rPr lang="en-US" altLang="zh-TW" dirty="0" smtClean="0"/>
              <a:t>after trying 4 different datasets with size of 400,000, 100,000, 50,000, and 5000, due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limit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time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computation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space,</a:t>
            </a:r>
            <a:r>
              <a:rPr lang="zh-TW" altLang="en-US" dirty="0" smtClean="0"/>
              <a:t> </a:t>
            </a:r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 smtClean="0"/>
              <a:t>randomly</a:t>
            </a:r>
            <a:r>
              <a:rPr lang="zh-TW" altLang="en-US" dirty="0" smtClean="0"/>
              <a:t> </a:t>
            </a:r>
            <a:r>
              <a:rPr lang="en-US" altLang="zh-TW" dirty="0" smtClean="0"/>
              <a:t>pick</a:t>
            </a:r>
            <a:r>
              <a:rPr lang="zh-TW" altLang="en-US" dirty="0" smtClean="0"/>
              <a:t> </a:t>
            </a:r>
            <a:r>
              <a:rPr lang="en-US" altLang="zh-TW" dirty="0" smtClean="0"/>
              <a:t>50,000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reviews,</a:t>
            </a:r>
            <a:r>
              <a:rPr lang="zh-TW" altLang="en-US" dirty="0" smtClean="0"/>
              <a:t> </a:t>
            </a:r>
            <a:r>
              <a:rPr lang="en-US" altLang="zh-TW" dirty="0" smtClean="0"/>
              <a:t>put</a:t>
            </a:r>
            <a:r>
              <a:rPr lang="zh-TW" altLang="en-US" dirty="0" smtClean="0"/>
              <a:t> </a:t>
            </a:r>
            <a:r>
              <a:rPr lang="en-US" altLang="zh-TW" dirty="0" smtClean="0"/>
              <a:t>every</a:t>
            </a:r>
            <a:r>
              <a:rPr lang="zh-TW" altLang="en-US" dirty="0" smtClean="0"/>
              <a:t> </a:t>
            </a:r>
            <a:r>
              <a:rPr lang="en-US" altLang="zh-TW" dirty="0" smtClean="0"/>
              <a:t>fifth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set(10,000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reviews),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collect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rest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reviews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system(40,000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reviews)</a:t>
            </a:r>
          </a:p>
          <a:p>
            <a:r>
              <a:rPr lang="en-US" altLang="zh-TW" dirty="0" smtClean="0"/>
              <a:t>During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pre-processing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uses</a:t>
            </a:r>
            <a:r>
              <a:rPr lang="zh-TW" altLang="en-US" dirty="0" smtClean="0"/>
              <a:t> </a:t>
            </a:r>
            <a:r>
              <a:rPr lang="en-US" altLang="zh-TW" dirty="0" smtClean="0"/>
              <a:t>6</a:t>
            </a:r>
            <a:r>
              <a:rPr lang="zh-TW" altLang="en-US" dirty="0" smtClean="0"/>
              <a:t> </a:t>
            </a:r>
            <a:r>
              <a:rPr lang="en-US" altLang="zh-TW" dirty="0" smtClean="0"/>
              <a:t>different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ways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get</a:t>
            </a:r>
            <a:r>
              <a:rPr lang="zh-TW" altLang="en-US" dirty="0" smtClean="0"/>
              <a:t> </a:t>
            </a:r>
            <a:r>
              <a:rPr lang="en-US" altLang="zh-TW" dirty="0" smtClean="0"/>
              <a:t>rid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noise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data:</a:t>
            </a:r>
          </a:p>
          <a:p>
            <a:pPr lvl="1"/>
            <a:r>
              <a:rPr lang="en-US" altLang="zh-TW" dirty="0" smtClean="0"/>
              <a:t>Delete</a:t>
            </a:r>
            <a:r>
              <a:rPr lang="zh-TW" altLang="en-US" dirty="0" smtClean="0"/>
              <a:t> </a:t>
            </a:r>
            <a:r>
              <a:rPr lang="en-US" altLang="zh-TW" dirty="0" smtClean="0"/>
              <a:t>stop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words;</a:t>
            </a:r>
            <a:r>
              <a:rPr lang="zh-TW" altLang="en-US" dirty="0" smtClean="0"/>
              <a:t> </a:t>
            </a:r>
            <a:r>
              <a:rPr lang="en-US" altLang="zh-TW" dirty="0" smtClean="0"/>
              <a:t>Extract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words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string;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Change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words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their</a:t>
            </a:r>
            <a:r>
              <a:rPr lang="zh-TW" altLang="en-US" dirty="0" smtClean="0"/>
              <a:t> </a:t>
            </a:r>
            <a:r>
              <a:rPr lang="en-US" altLang="zh-TW" dirty="0" smtClean="0"/>
              <a:t>stems;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Change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words</a:t>
            </a:r>
            <a:r>
              <a:rPr lang="zh-TW" altLang="en-US" dirty="0" smtClean="0"/>
              <a:t>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lowercase;</a:t>
            </a:r>
            <a:r>
              <a:rPr lang="zh-TW" altLang="en-US" dirty="0" smtClean="0"/>
              <a:t> </a:t>
            </a:r>
            <a:r>
              <a:rPr lang="en-US" altLang="zh-TW" dirty="0" smtClean="0"/>
              <a:t>Delete</a:t>
            </a:r>
            <a:r>
              <a:rPr lang="zh-TW" altLang="en-US" dirty="0" smtClean="0"/>
              <a:t> </a:t>
            </a:r>
            <a:r>
              <a:rPr lang="en-US" altLang="zh-TW" dirty="0" smtClean="0"/>
              <a:t>duplicate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words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each</a:t>
            </a:r>
            <a:r>
              <a:rPr lang="zh-TW" altLang="en-US" dirty="0" smtClean="0"/>
              <a:t> </a:t>
            </a:r>
            <a:r>
              <a:rPr lang="en-US" altLang="zh-TW" dirty="0" smtClean="0"/>
              <a:t>review;</a:t>
            </a:r>
            <a:r>
              <a:rPr lang="zh-TW" altLang="en-US" dirty="0" smtClean="0"/>
              <a:t> </a:t>
            </a:r>
            <a:r>
              <a:rPr lang="en-US" altLang="zh-TW" dirty="0" smtClean="0"/>
              <a:t>Check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spelling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get</a:t>
            </a:r>
            <a:r>
              <a:rPr lang="zh-TW" altLang="en-US" dirty="0" smtClean="0"/>
              <a:t> </a:t>
            </a:r>
            <a:r>
              <a:rPr lang="en-US" altLang="zh-TW" dirty="0" smtClean="0"/>
              <a:t>rid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symbols.</a:t>
            </a:r>
          </a:p>
          <a:p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dirty="0"/>
              <a:t>term frequency–inverse document frequency</a:t>
            </a:r>
            <a:r>
              <a:rPr lang="en-US" altLang="zh-TW" dirty="0"/>
              <a:t>(TF-IDF)</a:t>
            </a:r>
            <a:r>
              <a:rPr lang="zh-TW" altLang="en-US" dirty="0"/>
              <a:t> </a:t>
            </a:r>
            <a:r>
              <a:rPr lang="en-US" altLang="zh-TW" dirty="0"/>
              <a:t>method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extract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 smtClean="0"/>
              <a:t>feature</a:t>
            </a:r>
          </a:p>
          <a:p>
            <a:pPr lvl="1"/>
            <a:r>
              <a:rPr lang="en-US" dirty="0"/>
              <a:t>If we analyzed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dirty="0"/>
              <a:t>review</a:t>
            </a:r>
            <a:r>
              <a:rPr lang="en-US" altLang="zh-TW" dirty="0"/>
              <a:t>s</a:t>
            </a:r>
            <a:r>
              <a:rPr 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r>
              <a:rPr lang="en-US" dirty="0"/>
              <a:t>, we would end up with groups of documents about </a:t>
            </a:r>
            <a:r>
              <a:rPr lang="en-US" altLang="zh-TW" dirty="0"/>
              <a:t>video</a:t>
            </a:r>
            <a:r>
              <a:rPr lang="en-US" dirty="0"/>
              <a:t>', </a:t>
            </a:r>
            <a:r>
              <a:rPr lang="en-US" altLang="zh-TW" dirty="0"/>
              <a:t>track</a:t>
            </a:r>
            <a:r>
              <a:rPr lang="en-US" dirty="0"/>
              <a:t>', </a:t>
            </a:r>
            <a:r>
              <a:rPr lang="en-US" altLang="zh-TW" dirty="0"/>
              <a:t>lyric</a:t>
            </a:r>
            <a:r>
              <a:rPr lang="en-US" dirty="0"/>
              <a:t>', etc. We would gain a large amount of data about the types of reviews that had been written, but would not learn anything about what the users thought of those products</a:t>
            </a:r>
            <a:r>
              <a:rPr lang="en-US" altLang="zh-TW" dirty="0"/>
              <a:t>.</a:t>
            </a:r>
            <a:endParaRPr lang="en-US" dirty="0"/>
          </a:p>
          <a:p>
            <a:pPr lvl="1"/>
            <a:r>
              <a:rPr lang="en-US" dirty="0"/>
              <a:t>diminishes the weight of the terms that occur in all the documents of corpus and similarly increases the weight of the terms that occur in rare documents across the </a:t>
            </a:r>
            <a:r>
              <a:rPr lang="en-US" dirty="0" smtClean="0"/>
              <a:t>corpus</a:t>
            </a:r>
            <a:endParaRPr lang="en-US" altLang="zh-TW" dirty="0"/>
          </a:p>
          <a:p>
            <a:r>
              <a:rPr lang="en-US" altLang="zh-TW" dirty="0" smtClean="0"/>
              <a:t>We</a:t>
            </a:r>
            <a:r>
              <a:rPr lang="zh-TW" altLang="en-US" dirty="0" smtClean="0"/>
              <a:t> </a:t>
            </a:r>
            <a:r>
              <a:rPr lang="en-US" altLang="zh-TW" dirty="0"/>
              <a:t>reduce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dimension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each</a:t>
            </a:r>
            <a:r>
              <a:rPr lang="zh-TW" altLang="en-US" dirty="0"/>
              <a:t> </a:t>
            </a:r>
            <a:r>
              <a:rPr lang="en-US" altLang="zh-TW" dirty="0"/>
              <a:t>reviews</a:t>
            </a:r>
          </a:p>
          <a:p>
            <a:pPr lvl="1"/>
            <a:r>
              <a:rPr lang="en-US" altLang="zh-TW" dirty="0"/>
              <a:t>After</a:t>
            </a:r>
            <a:r>
              <a:rPr lang="zh-TW" altLang="en-US" dirty="0"/>
              <a:t> </a:t>
            </a:r>
            <a:r>
              <a:rPr lang="en-US" altLang="zh-TW" dirty="0"/>
              <a:t>applying</a:t>
            </a:r>
            <a:r>
              <a:rPr lang="zh-TW" altLang="en-US" dirty="0"/>
              <a:t> </a:t>
            </a:r>
            <a:r>
              <a:rPr lang="en-US" altLang="zh-TW" dirty="0" err="1"/>
              <a:t>FeatureExtraction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data,</a:t>
            </a:r>
            <a:r>
              <a:rPr lang="zh-TW" altLang="en-US" dirty="0"/>
              <a:t> </a:t>
            </a:r>
            <a:r>
              <a:rPr lang="en-US" altLang="zh-TW" dirty="0"/>
              <a:t>each</a:t>
            </a:r>
            <a:r>
              <a:rPr lang="zh-TW" altLang="en-US" dirty="0"/>
              <a:t> </a:t>
            </a:r>
            <a:r>
              <a:rPr lang="en-US" altLang="zh-TW" dirty="0"/>
              <a:t>review</a:t>
            </a:r>
            <a:r>
              <a:rPr lang="zh-TW" altLang="en-US" dirty="0"/>
              <a:t> </a:t>
            </a:r>
            <a:r>
              <a:rPr lang="en-US" altLang="zh-TW" dirty="0"/>
              <a:t>has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dimensions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feature,</a:t>
            </a:r>
            <a:r>
              <a:rPr lang="zh-TW" altLang="en-US" dirty="0"/>
              <a:t> </a:t>
            </a:r>
            <a:r>
              <a:rPr lang="en-US" altLang="zh-TW" dirty="0"/>
              <a:t>which</a:t>
            </a:r>
            <a:r>
              <a:rPr lang="zh-TW" altLang="en-US" dirty="0"/>
              <a:t> </a:t>
            </a:r>
            <a:r>
              <a:rPr lang="en-US" altLang="zh-TW" dirty="0"/>
              <a:t>makes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hard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apply</a:t>
            </a:r>
            <a:r>
              <a:rPr lang="zh-TW" altLang="en-US" dirty="0"/>
              <a:t> </a:t>
            </a:r>
            <a:r>
              <a:rPr lang="en-US" altLang="zh-TW" dirty="0"/>
              <a:t>classification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quiet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long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train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system. We use </a:t>
            </a:r>
            <a:r>
              <a:rPr lang="en-US" altLang="zh-TW" dirty="0" err="1"/>
              <a:t>DimensionReduce</a:t>
            </a:r>
            <a:r>
              <a:rPr lang="en-US" altLang="zh-TW" dirty="0"/>
              <a:t> to reduce the dimension of features of reviews to 100.</a:t>
            </a:r>
          </a:p>
          <a:p>
            <a:pPr lvl="1"/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have</a:t>
            </a:r>
            <a:r>
              <a:rPr lang="zh-TW" altLang="en-US" dirty="0"/>
              <a:t> </a:t>
            </a:r>
            <a:r>
              <a:rPr lang="en-US" altLang="zh-TW" dirty="0"/>
              <a:t>tried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r>
              <a:rPr lang="zh-TW" altLang="en-US" dirty="0"/>
              <a:t> </a:t>
            </a:r>
            <a:r>
              <a:rPr lang="en-US" altLang="zh-TW" dirty="0"/>
              <a:t>different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dimensions,</a:t>
            </a:r>
            <a:r>
              <a:rPr lang="zh-TW" altLang="en-US" dirty="0"/>
              <a:t> </a:t>
            </a:r>
            <a:r>
              <a:rPr lang="en-US" altLang="zh-TW" dirty="0"/>
              <a:t>10 dimensions,</a:t>
            </a:r>
            <a:r>
              <a:rPr lang="zh-TW" altLang="en-US" dirty="0"/>
              <a:t> </a:t>
            </a:r>
            <a:r>
              <a:rPr lang="en-US" altLang="zh-TW" dirty="0"/>
              <a:t>100</a:t>
            </a:r>
            <a:r>
              <a:rPr lang="zh-TW" altLang="en-US" dirty="0"/>
              <a:t> </a:t>
            </a:r>
            <a:r>
              <a:rPr lang="en-US" altLang="zh-TW" dirty="0"/>
              <a:t>dimensions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dimensions,</a:t>
            </a:r>
            <a:r>
              <a:rPr lang="zh-TW" altLang="en-US" dirty="0"/>
              <a:t> </a:t>
            </a:r>
            <a:r>
              <a:rPr lang="en-US" altLang="zh-TW" dirty="0"/>
              <a:t>turns</a:t>
            </a:r>
            <a:r>
              <a:rPr lang="zh-TW" altLang="en-US" dirty="0"/>
              <a:t> </a:t>
            </a:r>
            <a:r>
              <a:rPr lang="en-US" altLang="zh-TW" dirty="0"/>
              <a:t>out</a:t>
            </a:r>
            <a:r>
              <a:rPr lang="zh-TW" altLang="en-US" dirty="0"/>
              <a:t> </a:t>
            </a:r>
            <a:r>
              <a:rPr lang="en-US" altLang="zh-TW" dirty="0"/>
              <a:t>100</a:t>
            </a:r>
            <a:r>
              <a:rPr lang="zh-TW" altLang="en-US" dirty="0"/>
              <a:t> </a:t>
            </a:r>
            <a:r>
              <a:rPr lang="en-US" altLang="zh-TW" dirty="0"/>
              <a:t>dimensions</a:t>
            </a:r>
            <a:r>
              <a:rPr lang="zh-TW" altLang="en-US" dirty="0"/>
              <a:t> </a:t>
            </a:r>
            <a:r>
              <a:rPr lang="en-US" altLang="zh-TW" dirty="0"/>
              <a:t>gives</a:t>
            </a:r>
            <a:r>
              <a:rPr lang="zh-TW" altLang="en-US" dirty="0"/>
              <a:t> </a:t>
            </a:r>
            <a:r>
              <a:rPr lang="en-US" altLang="zh-TW" dirty="0"/>
              <a:t>us</a:t>
            </a:r>
            <a:r>
              <a:rPr lang="zh-TW" altLang="en-US" dirty="0"/>
              <a:t> </a:t>
            </a:r>
            <a:r>
              <a:rPr lang="en-US" altLang="zh-TW" dirty="0"/>
              <a:t>almost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same</a:t>
            </a:r>
            <a:r>
              <a:rPr lang="zh-TW" altLang="en-US" dirty="0"/>
              <a:t> </a:t>
            </a:r>
            <a:r>
              <a:rPr lang="en-US" altLang="zh-TW" dirty="0"/>
              <a:t>accuracy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dimensions,</a:t>
            </a:r>
            <a:r>
              <a:rPr lang="zh-TW" altLang="en-US" dirty="0"/>
              <a:t> </a:t>
            </a:r>
            <a:r>
              <a:rPr lang="en-US" altLang="zh-TW" dirty="0"/>
              <a:t>but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efficient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1000</a:t>
            </a:r>
            <a:r>
              <a:rPr lang="zh-TW" altLang="en-US" dirty="0"/>
              <a:t> </a:t>
            </a:r>
            <a:r>
              <a:rPr lang="en-US" altLang="zh-TW" dirty="0"/>
              <a:t>dimensions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77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19" y="1418808"/>
            <a:ext cx="7914321" cy="53518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Decision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</a:p>
          <a:p>
            <a:pPr lvl="1"/>
            <a:r>
              <a:rPr lang="en-US" b="1" dirty="0"/>
              <a:t>Easy to Understand</a:t>
            </a:r>
            <a:r>
              <a:rPr lang="en-US" dirty="0"/>
              <a:t>: Decision tree output is very easy to understand even for people from non-analytical background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Useful in Data exploration: </a:t>
            </a:r>
            <a:r>
              <a:rPr lang="en-US" dirty="0"/>
              <a:t>Decision tree is one of the fastest way to identify most significant variables and relation between two or more variables</a:t>
            </a:r>
            <a:r>
              <a:rPr lang="en-US" dirty="0" smtClean="0"/>
              <a:t>.</a:t>
            </a:r>
          </a:p>
          <a:p>
            <a:pPr lvl="1"/>
            <a:r>
              <a:rPr lang="en-US" b="1" dirty="0"/>
              <a:t>Less data cleaning required: </a:t>
            </a:r>
            <a:r>
              <a:rPr lang="en-US" dirty="0"/>
              <a:t>It requires less data cleaning compared to some other modeling techniques. It is not influenced by outliers and missing values to a fair </a:t>
            </a:r>
            <a:r>
              <a:rPr lang="en-US" dirty="0" smtClean="0"/>
              <a:t>degree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Neural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</a:p>
          <a:p>
            <a:pPr lvl="1"/>
            <a:r>
              <a:rPr lang="en-US" dirty="0"/>
              <a:t>Can approximate any function, regardless of its linearity</a:t>
            </a:r>
          </a:p>
          <a:p>
            <a:pPr lvl="1"/>
            <a:r>
              <a:rPr lang="en-US" dirty="0"/>
              <a:t>Great for complex/abstract problems like image recognition</a:t>
            </a:r>
          </a:p>
          <a:p>
            <a:pPr lvl="1"/>
            <a:r>
              <a:rPr lang="en-US" dirty="0"/>
              <a:t>Neural network models require less ford statistical training to </a:t>
            </a:r>
            <a:r>
              <a:rPr lang="en-US" dirty="0" smtClean="0"/>
              <a:t>de</a:t>
            </a:r>
            <a:r>
              <a:rPr lang="en-US" altLang="zh-TW" dirty="0" smtClean="0"/>
              <a:t>v</a:t>
            </a:r>
            <a:r>
              <a:rPr lang="en-US" dirty="0" smtClean="0"/>
              <a:t>elop</a:t>
            </a:r>
            <a:endParaRPr lang="en-US" altLang="zh-TW" dirty="0" smtClean="0"/>
          </a:p>
          <a:p>
            <a:r>
              <a:rPr lang="en-US" altLang="zh-TW" dirty="0" smtClean="0"/>
              <a:t>Support</a:t>
            </a:r>
            <a:r>
              <a:rPr lang="zh-TW" altLang="en-US" dirty="0" smtClean="0"/>
              <a:t> </a:t>
            </a:r>
            <a:r>
              <a:rPr lang="en-US" altLang="zh-TW" dirty="0" smtClean="0"/>
              <a:t>Vector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Algorithm</a:t>
            </a:r>
          </a:p>
          <a:p>
            <a:pPr lvl="1"/>
            <a:r>
              <a:rPr lang="en-US" dirty="0"/>
              <a:t>SVM is a linear learning method that finds an optimal hyperplane to separate two classes</a:t>
            </a:r>
          </a:p>
          <a:p>
            <a:pPr lvl="1"/>
            <a:r>
              <a:rPr lang="en-US" dirty="0" smtClean="0"/>
              <a:t>SVMs </a:t>
            </a:r>
            <a:r>
              <a:rPr lang="en-US" dirty="0"/>
              <a:t>are a machine learning classification technique which use a function called a kernel to map a space of data points in which the data is not linearly separable onto a new </a:t>
            </a:r>
            <a:r>
              <a:rPr lang="en-US" dirty="0" smtClean="0"/>
              <a:t>space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dirty="0"/>
              <a:t>SVM have been proven as one of the most powerful learning algorithms for text categorization</a:t>
            </a:r>
            <a:endParaRPr lang="en-US" altLang="zh-TW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288719"/>
              </p:ext>
            </p:extLst>
          </p:nvPr>
        </p:nvGraphicFramePr>
        <p:xfrm>
          <a:off x="8054940" y="1418808"/>
          <a:ext cx="3821986" cy="518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86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comparison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61381"/>
              </p:ext>
            </p:extLst>
          </p:nvPr>
        </p:nvGraphicFramePr>
        <p:xfrm>
          <a:off x="347742" y="1489699"/>
          <a:ext cx="112312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908"/>
                <a:gridCol w="1365455"/>
                <a:gridCol w="1365455"/>
                <a:gridCol w="1365455"/>
                <a:gridCol w="1365455"/>
                <a:gridCol w="1519253"/>
                <a:gridCol w="1519253"/>
              </a:tblGrid>
              <a:tr h="248957">
                <a:tc row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1200" dirty="0" smtClean="0"/>
                        <a:t>Decision</a:t>
                      </a:r>
                      <a:r>
                        <a:rPr lang="zh-TW" altLang="en-US" sz="1200" baseline="0" dirty="0" smtClean="0"/>
                        <a:t> </a:t>
                      </a:r>
                      <a:r>
                        <a:rPr lang="en-US" altLang="zh-TW" sz="1200" baseline="0" dirty="0" smtClean="0"/>
                        <a:t>Tree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1200" dirty="0" smtClean="0"/>
                        <a:t>Neural</a:t>
                      </a:r>
                      <a:r>
                        <a:rPr lang="zh-TW" altLang="en-US" sz="1200" dirty="0" smtClean="0"/>
                        <a:t> </a:t>
                      </a:r>
                      <a:r>
                        <a:rPr lang="en-US" altLang="zh-TW" sz="1200" dirty="0" smtClean="0"/>
                        <a:t>Network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1200" dirty="0" smtClean="0"/>
                        <a:t>Support</a:t>
                      </a:r>
                      <a:r>
                        <a:rPr lang="zh-TW" altLang="en-US" sz="1200" dirty="0" smtClean="0"/>
                        <a:t> </a:t>
                      </a:r>
                      <a:r>
                        <a:rPr lang="en-US" altLang="zh-TW" sz="1200" dirty="0" smtClean="0"/>
                        <a:t>Vector</a:t>
                      </a:r>
                      <a:r>
                        <a:rPr lang="zh-TW" altLang="en-US" sz="1200" baseline="0" dirty="0" smtClean="0"/>
                        <a:t> </a:t>
                      </a:r>
                      <a:r>
                        <a:rPr lang="en-US" altLang="zh-TW" sz="1200" baseline="0" dirty="0" smtClean="0"/>
                        <a:t>Machine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9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Positive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Negative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Positive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Negative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Positive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Negative</a:t>
                      </a:r>
                      <a:endParaRPr lang="en-US" sz="1200" dirty="0"/>
                    </a:p>
                  </a:txBody>
                  <a:tcPr/>
                </a:tc>
              </a:tr>
              <a:tr h="25241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TW" sz="1200" dirty="0" smtClean="0"/>
                        <a:t>0.798001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TW" sz="1200" dirty="0" smtClean="0"/>
                        <a:t>0.745894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200" dirty="0" smtClean="0"/>
                        <a:t>0.77852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200" dirty="0" smtClean="0"/>
                        <a:t>0.823767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200" dirty="0" smtClean="0"/>
                        <a:t>0.80097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200" dirty="0" smtClean="0"/>
                        <a:t>0.82045</a:t>
                      </a:r>
                      <a:endParaRPr lang="en-US" sz="1200" dirty="0"/>
                    </a:p>
                  </a:txBody>
                  <a:tcPr/>
                </a:tc>
              </a:tr>
              <a:tr h="25241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0.748419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200" dirty="0" smtClean="0"/>
                        <a:t>0.806162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200" dirty="0" smtClean="0"/>
                        <a:t>0.845852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200" dirty="0" smtClean="0"/>
                        <a:t>0.749643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200" dirty="0" smtClean="0"/>
                        <a:t>0.835066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altLang="zh-TW" sz="1200" dirty="0" smtClean="0"/>
                        <a:t>0.784126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99459" y="2526003"/>
            <a:ext cx="112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Positive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13426" y="2559581"/>
            <a:ext cx="126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Negative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41168" y="3445599"/>
            <a:ext cx="812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/>
              <a:t>Decision</a:t>
            </a:r>
            <a:r>
              <a:rPr lang="zh-TW" altLang="en-US" sz="1100" b="1" dirty="0"/>
              <a:t> </a:t>
            </a:r>
            <a:r>
              <a:rPr lang="en-US" altLang="zh-TW" sz="1100" b="1" dirty="0" smtClean="0"/>
              <a:t>Tree</a:t>
            </a:r>
            <a:r>
              <a:rPr lang="zh-TW" altLang="en-US" sz="1100" b="1" dirty="0" smtClean="0"/>
              <a:t> </a:t>
            </a:r>
            <a:r>
              <a:rPr lang="en-US" altLang="zh-TW" sz="1100" b="1" dirty="0"/>
              <a:t>ROC</a:t>
            </a:r>
            <a:endParaRPr lang="en-US" sz="1100" b="1" dirty="0"/>
          </a:p>
        </p:txBody>
      </p:sp>
      <p:sp>
        <p:nvSpPr>
          <p:cNvPr id="26" name="Rectangle 25"/>
          <p:cNvSpPr/>
          <p:nvPr/>
        </p:nvSpPr>
        <p:spPr>
          <a:xfrm>
            <a:off x="441169" y="4706862"/>
            <a:ext cx="903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/>
              <a:t>Neural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Network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ROC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347742" y="5873259"/>
            <a:ext cx="16813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dirty="0" smtClean="0"/>
              <a:t>Support</a:t>
            </a:r>
            <a:r>
              <a:rPr lang="zh-TW" altLang="en-US" sz="1100" b="1" dirty="0" smtClean="0"/>
              <a:t> </a:t>
            </a:r>
            <a:r>
              <a:rPr lang="en-US" altLang="zh-TW" sz="1100" b="1" dirty="0" smtClean="0"/>
              <a:t>Vector</a:t>
            </a:r>
            <a:r>
              <a:rPr lang="zh-TW" altLang="en-US" sz="1100" b="1" dirty="0" smtClean="0"/>
              <a:t> </a:t>
            </a:r>
            <a:r>
              <a:rPr lang="en-US" altLang="zh-TW" sz="1100" b="1" dirty="0" smtClean="0"/>
              <a:t>Machine</a:t>
            </a:r>
            <a:r>
              <a:rPr lang="zh-TW" altLang="en-US" sz="1100" b="1" dirty="0" smtClean="0"/>
              <a:t> </a:t>
            </a:r>
            <a:r>
              <a:rPr lang="en-US" altLang="zh-TW" sz="1100" b="1" dirty="0" smtClean="0"/>
              <a:t>ROC</a:t>
            </a:r>
            <a:endParaRPr lang="en-US" sz="11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21" y="2928913"/>
            <a:ext cx="2374433" cy="1215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06" y="2889105"/>
            <a:ext cx="2440482" cy="126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921" y="4287691"/>
            <a:ext cx="2366397" cy="12016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306" y="4227694"/>
            <a:ext cx="2440482" cy="12616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381" y="5578265"/>
            <a:ext cx="2370937" cy="1215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306" y="5538457"/>
            <a:ext cx="2466955" cy="1264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2863" y="2744247"/>
            <a:ext cx="506515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you can see, support vector machine gets the highest accuracy around 81%, neural network has the accuracy of 79% and the decision tree has lowest one 77%, so I would say support vector machine is indeed on of the most powerful learning algorithm toward text </a:t>
            </a:r>
            <a:r>
              <a:rPr lang="en-US" sz="1400" dirty="0" smtClean="0"/>
              <a:t>categorization. </a:t>
            </a:r>
            <a:r>
              <a:rPr lang="en-US" altLang="zh-TW" sz="1400" dirty="0" smtClean="0"/>
              <a:t>We</a:t>
            </a:r>
            <a:r>
              <a:rPr lang="zh-TW" altLang="en-US" sz="1400" dirty="0" smtClean="0"/>
              <a:t> </a:t>
            </a:r>
            <a:r>
              <a:rPr lang="en-US" sz="1400" dirty="0" smtClean="0"/>
              <a:t>can </a:t>
            </a:r>
            <a:r>
              <a:rPr lang="en-US" sz="1400" dirty="0"/>
              <a:t>also refer to the </a:t>
            </a:r>
            <a:r>
              <a:rPr lang="en-US" sz="1400" dirty="0" smtClean="0"/>
              <a:t>table </a:t>
            </a:r>
            <a:r>
              <a:rPr lang="en-US" sz="1400" dirty="0"/>
              <a:t>of precision and recall, it shows that decision tree is good at recognizing negative reviews , well neural network is good at recognizing positive reviews, and </a:t>
            </a:r>
            <a:r>
              <a:rPr lang="en-US" altLang="zh-TW" sz="1400" dirty="0" smtClean="0"/>
              <a:t>SVM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is</a:t>
            </a:r>
            <a:r>
              <a:rPr lang="zh-TW" altLang="en-US" sz="1400" dirty="0" smtClean="0"/>
              <a:t> </a:t>
            </a:r>
            <a:r>
              <a:rPr lang="en-US" sz="1400" dirty="0" smtClean="0"/>
              <a:t>good </a:t>
            </a:r>
            <a:r>
              <a:rPr lang="en-US" sz="1400" dirty="0"/>
              <a:t>at categorizing both positive and negative </a:t>
            </a:r>
            <a:r>
              <a:rPr lang="en-US" sz="1400" dirty="0" smtClean="0"/>
              <a:t>reviews.</a:t>
            </a:r>
            <a:endParaRPr lang="en-US" sz="1400" dirty="0"/>
          </a:p>
          <a:p>
            <a:r>
              <a:rPr lang="en-US" sz="1400" dirty="0"/>
              <a:t>Finally, </a:t>
            </a:r>
            <a:r>
              <a:rPr lang="en-US" altLang="zh-TW" sz="1400" dirty="0" smtClean="0"/>
              <a:t>we</a:t>
            </a:r>
            <a:r>
              <a:rPr lang="zh-TW" altLang="en-US" sz="1400" dirty="0" smtClean="0"/>
              <a:t> </a:t>
            </a:r>
            <a:r>
              <a:rPr lang="en-US" sz="1400" dirty="0" smtClean="0"/>
              <a:t>can </a:t>
            </a:r>
            <a:r>
              <a:rPr lang="en-US" sz="1400" dirty="0"/>
              <a:t>take look at all the roc </a:t>
            </a:r>
            <a:r>
              <a:rPr lang="en-US" altLang="zh-TW" sz="1400" dirty="0" smtClean="0"/>
              <a:t>curves</a:t>
            </a:r>
            <a:r>
              <a:rPr lang="en-US" sz="1400" dirty="0" smtClean="0"/>
              <a:t>, </a:t>
            </a:r>
            <a:r>
              <a:rPr lang="en-US" sz="1400" dirty="0"/>
              <a:t>It shows the tradeoff between sensitivity and specificity (any increase in sensitivity will be accompanied by a decrease in specificity).The closer the curve follows the left-hand border and then the top border of the ROC space, the more accurate the test</a:t>
            </a:r>
            <a:r>
              <a:rPr lang="en-US" sz="1400" dirty="0" smtClean="0"/>
              <a:t>.</a:t>
            </a:r>
            <a:r>
              <a:rPr lang="zh-TW" altLang="en-US" sz="1400" dirty="0" smtClean="0"/>
              <a:t> </a:t>
            </a:r>
            <a:r>
              <a:rPr lang="en-US" sz="1400" dirty="0" smtClean="0"/>
              <a:t>The </a:t>
            </a:r>
            <a:r>
              <a:rPr lang="en-US" sz="1400" dirty="0"/>
              <a:t>closer the curve comes to the 45-degree diagonal of the ROC space, the less accurate the test. As </a:t>
            </a:r>
            <a:r>
              <a:rPr lang="en-US" altLang="zh-TW" sz="1400" dirty="0" smtClean="0"/>
              <a:t>we</a:t>
            </a:r>
            <a:r>
              <a:rPr lang="en-US" sz="1400" dirty="0" smtClean="0"/>
              <a:t> </a:t>
            </a:r>
            <a:r>
              <a:rPr lang="en-US" sz="1400" dirty="0"/>
              <a:t>see, the accuracy of my </a:t>
            </a:r>
            <a:r>
              <a:rPr lang="en-US" altLang="zh-TW" sz="1400" dirty="0" smtClean="0"/>
              <a:t>3</a:t>
            </a:r>
            <a:r>
              <a:rPr lang="en-US" sz="1400" dirty="0" smtClean="0"/>
              <a:t>different </a:t>
            </a:r>
            <a:r>
              <a:rPr lang="en-US" sz="1400" dirty="0"/>
              <a:t>systems are pretty good </a:t>
            </a:r>
          </a:p>
        </p:txBody>
      </p:sp>
    </p:spTree>
    <p:extLst>
      <p:ext uri="{BB962C8B-B14F-4D97-AF65-F5344CB8AC3E}">
        <p14:creationId xmlns:p14="http://schemas.microsoft.com/office/powerpoint/2010/main" val="9398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473</TotalTime>
  <Words>579</Words>
  <Application>Microsoft Macintosh PowerPoint</Application>
  <PresentationFormat>Widescreen</PresentationFormat>
  <Paragraphs>58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Century Gothic</vt:lpstr>
      <vt:lpstr>Wingdings 2</vt:lpstr>
      <vt:lpstr>新細明體</vt:lpstr>
      <vt:lpstr>Quotable</vt:lpstr>
      <vt:lpstr>Dataset and pre-processing</vt:lpstr>
      <vt:lpstr>Classification Algorithms</vt:lpstr>
      <vt:lpstr>Results and comparison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 Classification</dc:title>
  <dc:creator>Yue Dai</dc:creator>
  <cp:lastModifiedBy>Yue Dai</cp:lastModifiedBy>
  <cp:revision>25</cp:revision>
  <cp:lastPrinted>2017-07-13T22:23:51Z</cp:lastPrinted>
  <dcterms:created xsi:type="dcterms:W3CDTF">2017-07-13T17:37:16Z</dcterms:created>
  <dcterms:modified xsi:type="dcterms:W3CDTF">2017-07-14T06:19:39Z</dcterms:modified>
</cp:coreProperties>
</file>